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7" r:id="rId3"/>
    <p:sldId id="258" r:id="rId4"/>
    <p:sldId id="259" r:id="rId5"/>
    <p:sldId id="260" r:id="rId6"/>
    <p:sldId id="261" r:id="rId7"/>
    <p:sldId id="266" r:id="rId8"/>
  </p:sldIdLst>
  <p:sldSz cx="9144000" cy="6858000" type="screen4x3"/>
  <p:notesSz cx="6797675" cy="9928225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8669B-0880-4097-B268-7B6A420EE1EE}" type="datetimeFigureOut">
              <a:rPr lang="es-ES" smtClean="0"/>
              <a:pPr/>
              <a:t>08/05/2013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BEF9E-81D2-4925-95FC-3C8D6640D59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434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5D95-FE8A-4F72-A068-00FDE421FC14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5498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6609F-043E-4546-BEA7-4FE07B4897F9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10720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9B98-8705-4ACC-996A-94317BE62BD9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555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0CE52-0D97-4BDD-AC4F-F023E7D941D4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344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B1A4-54A8-4388-BAA6-A2552B5FDF7B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5728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B052D-83A5-47E1-9BC6-92DFE194B27E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7130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E13E-74C9-4C4A-9582-994A2C45EE7B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557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6069-6040-4834-B938-B250064FFCA5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0060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C5CF8-7E49-409D-B4D2-DC7B8CE68123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  <p:pic>
        <p:nvPicPr>
          <p:cNvPr id="5" name="Picture 21" descr="edificio2.gif (33554 bytes)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6096000"/>
            <a:ext cx="64579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1363" y="0"/>
            <a:ext cx="3322637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5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4C2-F3E0-4EB2-8E66-1EB6BA3A9002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952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9B274-F6BD-482D-A121-DAEBF60AEE85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1550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A8CB2-BECD-42EF-8F66-3E2E6400ACAC}" type="datetime1">
              <a:rPr lang="es-PE" smtClean="0"/>
              <a:pPr/>
              <a:t>08/05/2013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2A45F-784E-462B-B44E-DC59EFB325E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4134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32 Grupo"/>
          <p:cNvGrpSpPr/>
          <p:nvPr/>
        </p:nvGrpSpPr>
        <p:grpSpPr>
          <a:xfrm>
            <a:off x="143507" y="1268760"/>
            <a:ext cx="8820981" cy="3456384"/>
            <a:chOff x="179512" y="188640"/>
            <a:chExt cx="8820981" cy="3456384"/>
          </a:xfrm>
        </p:grpSpPr>
        <p:cxnSp>
          <p:nvCxnSpPr>
            <p:cNvPr id="9" name="8 Conector angular"/>
            <p:cNvCxnSpPr>
              <a:stCxn id="2" idx="2"/>
              <a:endCxn id="3" idx="1"/>
            </p:cNvCxnSpPr>
            <p:nvPr/>
          </p:nvCxnSpPr>
          <p:spPr>
            <a:xfrm rot="16200000" flipH="1">
              <a:off x="554325" y="2370111"/>
              <a:ext cx="900100" cy="569606"/>
            </a:xfrm>
            <a:prstGeom prst="bentConnector2">
              <a:avLst/>
            </a:prstGeom>
            <a:ln w="28575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 de flecha"/>
            <p:cNvCxnSpPr>
              <a:stCxn id="3" idx="3"/>
              <a:endCxn id="4" idx="1"/>
            </p:cNvCxnSpPr>
            <p:nvPr/>
          </p:nvCxnSpPr>
          <p:spPr>
            <a:xfrm>
              <a:off x="2369298" y="3104964"/>
              <a:ext cx="762542" cy="0"/>
            </a:xfrm>
            <a:prstGeom prst="straightConnector1">
              <a:avLst/>
            </a:prstGeom>
            <a:ln w="28575"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 de flecha"/>
            <p:cNvCxnSpPr>
              <a:stCxn id="4" idx="3"/>
              <a:endCxn id="6" idx="1"/>
            </p:cNvCxnSpPr>
            <p:nvPr/>
          </p:nvCxnSpPr>
          <p:spPr>
            <a:xfrm flipV="1">
              <a:off x="4572000" y="3068960"/>
              <a:ext cx="612069" cy="36004"/>
            </a:xfrm>
            <a:prstGeom prst="straightConnector1">
              <a:avLst/>
            </a:prstGeom>
            <a:ln w="28575"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 de flecha"/>
            <p:cNvCxnSpPr>
              <a:stCxn id="6" idx="3"/>
              <a:endCxn id="7" idx="1"/>
            </p:cNvCxnSpPr>
            <p:nvPr/>
          </p:nvCxnSpPr>
          <p:spPr>
            <a:xfrm>
              <a:off x="6876258" y="3068960"/>
              <a:ext cx="684075" cy="18002"/>
            </a:xfrm>
            <a:prstGeom prst="straightConnector1">
              <a:avLst/>
            </a:prstGeom>
            <a:ln w="28575"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 de flecha"/>
            <p:cNvCxnSpPr>
              <a:stCxn id="5" idx="3"/>
              <a:endCxn id="7" idx="0"/>
            </p:cNvCxnSpPr>
            <p:nvPr/>
          </p:nvCxnSpPr>
          <p:spPr>
            <a:xfrm>
              <a:off x="6948264" y="1945432"/>
              <a:ext cx="1332149" cy="691480"/>
            </a:xfrm>
            <a:prstGeom prst="straightConnector1">
              <a:avLst/>
            </a:prstGeom>
            <a:ln w="28575"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 de flecha"/>
            <p:cNvCxnSpPr>
              <a:stCxn id="5" idx="2"/>
              <a:endCxn id="6" idx="0"/>
            </p:cNvCxnSpPr>
            <p:nvPr/>
          </p:nvCxnSpPr>
          <p:spPr>
            <a:xfrm>
              <a:off x="6012160" y="2233464"/>
              <a:ext cx="18004" cy="547464"/>
            </a:xfrm>
            <a:prstGeom prst="straightConnector1">
              <a:avLst/>
            </a:prstGeom>
            <a:ln w="28575">
              <a:solidFill>
                <a:schemeClr val="bg1">
                  <a:lumMod val="7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Conector recto de flecha"/>
            <p:cNvCxnSpPr>
              <a:stCxn id="5" idx="1"/>
            </p:cNvCxnSpPr>
            <p:nvPr/>
          </p:nvCxnSpPr>
          <p:spPr>
            <a:xfrm flipH="1">
              <a:off x="3923927" y="1945432"/>
              <a:ext cx="1152129" cy="579766"/>
            </a:xfrm>
            <a:prstGeom prst="straightConnector1">
              <a:avLst/>
            </a:prstGeom>
            <a:ln w="28575"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Conector angular"/>
            <p:cNvCxnSpPr>
              <a:stCxn id="7" idx="0"/>
            </p:cNvCxnSpPr>
            <p:nvPr/>
          </p:nvCxnSpPr>
          <p:spPr>
            <a:xfrm rot="16200000" flipV="1">
              <a:off x="4824029" y="-819472"/>
              <a:ext cx="2448272" cy="4464496"/>
            </a:xfrm>
            <a:prstGeom prst="bentConnector2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Conector recto de flecha"/>
            <p:cNvCxnSpPr/>
            <p:nvPr/>
          </p:nvCxnSpPr>
          <p:spPr>
            <a:xfrm>
              <a:off x="3887925" y="188640"/>
              <a:ext cx="72008" cy="2304256"/>
            </a:xfrm>
            <a:prstGeom prst="straightConnector1">
              <a:avLst/>
            </a:prstGeom>
            <a:ln w="28575">
              <a:solidFill>
                <a:schemeClr val="bg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1 Rectángulo"/>
            <p:cNvSpPr/>
            <p:nvPr/>
          </p:nvSpPr>
          <p:spPr>
            <a:xfrm>
              <a:off x="179512" y="1628800"/>
              <a:ext cx="1080120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Plan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" name="2 Rectángulo"/>
            <p:cNvSpPr/>
            <p:nvPr/>
          </p:nvSpPr>
          <p:spPr>
            <a:xfrm>
              <a:off x="1289178" y="2564904"/>
              <a:ext cx="1080120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METAS a Largo Plazo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3 Rectángulo"/>
            <p:cNvSpPr/>
            <p:nvPr/>
          </p:nvSpPr>
          <p:spPr>
            <a:xfrm>
              <a:off x="3131840" y="2564904"/>
              <a:ext cx="1440160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Resultados que se evalúan anualmente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4 Rectángulo"/>
            <p:cNvSpPr/>
            <p:nvPr/>
          </p:nvSpPr>
          <p:spPr>
            <a:xfrm>
              <a:off x="5076056" y="1657400"/>
              <a:ext cx="1872208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Políticas Multisectoriales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5184069" y="2780928"/>
              <a:ext cx="1692189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Programas presupuestarios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6 Rectángulo"/>
            <p:cNvSpPr/>
            <p:nvPr/>
          </p:nvSpPr>
          <p:spPr>
            <a:xfrm>
              <a:off x="7560333" y="2636912"/>
              <a:ext cx="1440160" cy="900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Impactos sobre metas  del plan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99592" y="404664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 smtClean="0">
                <a:latin typeface="Arial" pitchFamily="34" charset="0"/>
                <a:cs typeface="Arial" pitchFamily="34" charset="0"/>
              </a:rPr>
              <a:t>Articulación plan, presupuesto y políticas públicas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151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2</a:t>
            </a:fld>
            <a:endParaRPr lang="es-PE"/>
          </a:p>
        </p:txBody>
      </p:sp>
      <p:pic>
        <p:nvPicPr>
          <p:cNvPr id="3" name="Imagen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052736"/>
            <a:ext cx="8064896" cy="442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CuadroTexto"/>
          <p:cNvSpPr txBox="1"/>
          <p:nvPr/>
        </p:nvSpPr>
        <p:spPr>
          <a:xfrm>
            <a:off x="467544" y="764705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C00000"/>
                </a:solidFill>
              </a:rPr>
              <a:t>La cadena de valor pública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7638080" y="5445224"/>
            <a:ext cx="84991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1000" b="1" dirty="0" err="1" smtClean="0"/>
              <a:t>Sotelo</a:t>
            </a:r>
            <a:r>
              <a:rPr lang="es-ES" sz="1000" b="1" dirty="0" smtClean="0"/>
              <a:t>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326232" y="1484784"/>
            <a:ext cx="8457727" cy="4473207"/>
            <a:chOff x="218220" y="1052736"/>
            <a:chExt cx="8457727" cy="4473207"/>
          </a:xfrm>
        </p:grpSpPr>
        <p:cxnSp>
          <p:nvCxnSpPr>
            <p:cNvPr id="11" name="10 Conector recto"/>
            <p:cNvCxnSpPr>
              <a:stCxn id="6" idx="3"/>
            </p:cNvCxnSpPr>
            <p:nvPr/>
          </p:nvCxnSpPr>
          <p:spPr>
            <a:xfrm>
              <a:off x="1691680" y="2592660"/>
              <a:ext cx="1584176" cy="82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 de flecha"/>
            <p:cNvCxnSpPr>
              <a:stCxn id="9" idx="3"/>
            </p:cNvCxnSpPr>
            <p:nvPr/>
          </p:nvCxnSpPr>
          <p:spPr>
            <a:xfrm flipV="1">
              <a:off x="4546104" y="2579339"/>
              <a:ext cx="1034008" cy="1332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4 Rectángulo"/>
            <p:cNvSpPr/>
            <p:nvPr/>
          </p:nvSpPr>
          <p:spPr>
            <a:xfrm>
              <a:off x="467036" y="1052736"/>
              <a:ext cx="4680520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Programas Presupuestales con Enfoque de Resultado</a:t>
              </a:r>
              <a:endParaRPr lang="es-PE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467544" y="2340632"/>
              <a:ext cx="1224136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Recursos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8 Rectángulo"/>
            <p:cNvSpPr/>
            <p:nvPr/>
          </p:nvSpPr>
          <p:spPr>
            <a:xfrm>
              <a:off x="3201414" y="2340631"/>
              <a:ext cx="134469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Producto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1763688" y="1833585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Operaciones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12 Flecha abajo"/>
            <p:cNvSpPr/>
            <p:nvPr/>
          </p:nvSpPr>
          <p:spPr>
            <a:xfrm>
              <a:off x="2416932" y="2222866"/>
              <a:ext cx="138844" cy="252028"/>
            </a:xfrm>
            <a:prstGeom prst="downArrow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15 Rectángulo"/>
            <p:cNvSpPr/>
            <p:nvPr/>
          </p:nvSpPr>
          <p:spPr>
            <a:xfrm>
              <a:off x="5594243" y="2340631"/>
              <a:ext cx="134469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Resultados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19 CuadroTexto"/>
            <p:cNvSpPr txBox="1"/>
            <p:nvPr/>
          </p:nvSpPr>
          <p:spPr>
            <a:xfrm>
              <a:off x="7595828" y="2420888"/>
              <a:ext cx="108011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Impacta en las metas del plan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218220" y="3676382"/>
              <a:ext cx="25202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600" b="1" dirty="0" smtClean="0">
                  <a:latin typeface="Arial" pitchFamily="34" charset="0"/>
                  <a:cs typeface="Arial" pitchFamily="34" charset="0"/>
                </a:rPr>
                <a:t>Relaciones Técnicas</a:t>
              </a:r>
              <a:endParaRPr lang="es-PE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29 Abrir llave"/>
            <p:cNvSpPr/>
            <p:nvPr/>
          </p:nvSpPr>
          <p:spPr>
            <a:xfrm>
              <a:off x="1176974" y="4401108"/>
              <a:ext cx="216024" cy="710788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30 CuadroTexto"/>
            <p:cNvSpPr txBox="1"/>
            <p:nvPr/>
          </p:nvSpPr>
          <p:spPr>
            <a:xfrm>
              <a:off x="1403648" y="4216442"/>
              <a:ext cx="10801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Eficacia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1403648" y="4927230"/>
              <a:ext cx="10801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Eficiencia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32 Cerrar llave"/>
            <p:cNvSpPr/>
            <p:nvPr/>
          </p:nvSpPr>
          <p:spPr>
            <a:xfrm>
              <a:off x="2486354" y="4401108"/>
              <a:ext cx="213438" cy="710788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3347356" y="3861048"/>
              <a:ext cx="18715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Evaluación de la eficacia y la eficiencia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39 CuadroTexto"/>
            <p:cNvSpPr txBox="1"/>
            <p:nvPr/>
          </p:nvSpPr>
          <p:spPr>
            <a:xfrm>
              <a:off x="3491372" y="4941168"/>
              <a:ext cx="14291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Porcentaje de Ejecución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40 CuadroTexto"/>
            <p:cNvSpPr txBox="1"/>
            <p:nvPr/>
          </p:nvSpPr>
          <p:spPr>
            <a:xfrm>
              <a:off x="5363580" y="1196752"/>
              <a:ext cx="30243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b="1" dirty="0" smtClean="0">
                  <a:latin typeface="Arial" pitchFamily="34" charset="0"/>
                  <a:cs typeface="Arial" pitchFamily="34" charset="0"/>
                </a:rPr>
                <a:t>Hipótesis de política</a:t>
              </a:r>
              <a:endParaRPr lang="es-PE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41 CuadroTexto"/>
            <p:cNvSpPr txBox="1"/>
            <p:nvPr/>
          </p:nvSpPr>
          <p:spPr>
            <a:xfrm>
              <a:off x="5507596" y="4221088"/>
              <a:ext cx="29705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Ya no es una relación técnica evidente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" name="42 CuadroTexto"/>
          <p:cNvSpPr txBox="1"/>
          <p:nvPr/>
        </p:nvSpPr>
        <p:spPr>
          <a:xfrm>
            <a:off x="611560" y="76470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b="1" dirty="0" smtClean="0">
                <a:latin typeface="Arial" pitchFamily="34" charset="0"/>
                <a:cs typeface="Arial" pitchFamily="34" charset="0"/>
              </a:rPr>
              <a:t>Hipótesis de política y los impactos de los resultados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575048" y="2060848"/>
            <a:ext cx="4680520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Flecha derecha"/>
          <p:cNvSpPr/>
          <p:nvPr/>
        </p:nvSpPr>
        <p:spPr>
          <a:xfrm>
            <a:off x="7127776" y="2852936"/>
            <a:ext cx="504056" cy="3600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52 Flecha abajo"/>
          <p:cNvSpPr/>
          <p:nvPr/>
        </p:nvSpPr>
        <p:spPr>
          <a:xfrm rot="16200000">
            <a:off x="2987316" y="4401108"/>
            <a:ext cx="432048" cy="50405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53 Flecha abajo"/>
          <p:cNvSpPr/>
          <p:nvPr/>
        </p:nvSpPr>
        <p:spPr>
          <a:xfrm rot="16200000">
            <a:off x="2987316" y="5409220"/>
            <a:ext cx="432048" cy="50405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54 Flecha curvada hacia arriba"/>
          <p:cNvSpPr/>
          <p:nvPr/>
        </p:nvSpPr>
        <p:spPr>
          <a:xfrm rot="16200000">
            <a:off x="8243900" y="2168860"/>
            <a:ext cx="1440160" cy="36004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5" name="3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937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7 Grupo"/>
          <p:cNvGrpSpPr/>
          <p:nvPr/>
        </p:nvGrpSpPr>
        <p:grpSpPr>
          <a:xfrm>
            <a:off x="323528" y="404664"/>
            <a:ext cx="8568952" cy="3744416"/>
            <a:chOff x="53877" y="469817"/>
            <a:chExt cx="8067061" cy="2533120"/>
          </a:xfrm>
        </p:grpSpPr>
        <p:sp>
          <p:nvSpPr>
            <p:cNvPr id="2" name="1 Rectángulo"/>
            <p:cNvSpPr/>
            <p:nvPr/>
          </p:nvSpPr>
          <p:spPr>
            <a:xfrm>
              <a:off x="611560" y="1626805"/>
              <a:ext cx="3150638" cy="43603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Programa - Producto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" name="2 Flecha abajo"/>
            <p:cNvSpPr/>
            <p:nvPr/>
          </p:nvSpPr>
          <p:spPr>
            <a:xfrm>
              <a:off x="1961998" y="2134851"/>
              <a:ext cx="432048" cy="360040"/>
            </a:xfrm>
            <a:prstGeom prst="downArrow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3 Rectángulo"/>
            <p:cNvSpPr/>
            <p:nvPr/>
          </p:nvSpPr>
          <p:spPr>
            <a:xfrm>
              <a:off x="591681" y="2566899"/>
              <a:ext cx="3150638" cy="43603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Resultados - Impacto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4 Cerrar llave"/>
            <p:cNvSpPr/>
            <p:nvPr/>
          </p:nvSpPr>
          <p:spPr>
            <a:xfrm>
              <a:off x="3978222" y="1844824"/>
              <a:ext cx="504056" cy="101010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4626294" y="2134851"/>
              <a:ext cx="2726353" cy="338554"/>
            </a:xfrm>
            <a:prstGeom prst="rect">
              <a:avLst/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Evaluación de Impacto</a:t>
              </a:r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53877" y="469817"/>
              <a:ext cx="8067061" cy="936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2800" b="1" dirty="0" smtClean="0">
                  <a:latin typeface="Arial" pitchFamily="34" charset="0"/>
                  <a:cs typeface="Arial" pitchFamily="34" charset="0"/>
                </a:rPr>
                <a:t>Evaluación de Impacto:</a:t>
              </a:r>
            </a:p>
            <a:p>
              <a:pPr lvl="1"/>
              <a:r>
                <a:rPr lang="es-PE" sz="2800" b="1" dirty="0" smtClean="0">
                  <a:latin typeface="Arial" pitchFamily="34" charset="0"/>
                  <a:cs typeface="Arial" pitchFamily="34" charset="0"/>
                </a:rPr>
                <a:t>Cuestiona el diseño del programa y/o de la política</a:t>
              </a:r>
              <a:endParaRPr lang="es-PE" sz="28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4081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260648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400" b="1" dirty="0" smtClean="0">
                <a:latin typeface="Arial" pitchFamily="34" charset="0"/>
                <a:cs typeface="Arial" pitchFamily="34" charset="0"/>
              </a:rPr>
              <a:t>Los programas suelen estar vinculados a los sectores</a:t>
            </a:r>
            <a:endParaRPr lang="es-PE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36 Grupo"/>
          <p:cNvGrpSpPr/>
          <p:nvPr/>
        </p:nvGrpSpPr>
        <p:grpSpPr>
          <a:xfrm>
            <a:off x="302770" y="980728"/>
            <a:ext cx="8571928" cy="2376264"/>
            <a:chOff x="302770" y="980728"/>
            <a:chExt cx="8571928" cy="2376264"/>
          </a:xfrm>
        </p:grpSpPr>
        <p:sp>
          <p:nvSpPr>
            <p:cNvPr id="3" name="2 Rectángulo"/>
            <p:cNvSpPr/>
            <p:nvPr/>
          </p:nvSpPr>
          <p:spPr>
            <a:xfrm>
              <a:off x="323528" y="980728"/>
              <a:ext cx="18002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Programa 1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3 Rectángulo"/>
            <p:cNvSpPr/>
            <p:nvPr/>
          </p:nvSpPr>
          <p:spPr>
            <a:xfrm>
              <a:off x="302770" y="1597157"/>
              <a:ext cx="18002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Programa 2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4 Rectángulo"/>
            <p:cNvSpPr/>
            <p:nvPr/>
          </p:nvSpPr>
          <p:spPr>
            <a:xfrm>
              <a:off x="324542" y="2924944"/>
              <a:ext cx="18002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Programa N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1076856" y="2029205"/>
              <a:ext cx="252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•••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6 Cerrar llave"/>
            <p:cNvSpPr/>
            <p:nvPr/>
          </p:nvSpPr>
          <p:spPr>
            <a:xfrm>
              <a:off x="2267744" y="1196752"/>
              <a:ext cx="360040" cy="1944216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7 Rectángulo"/>
            <p:cNvSpPr/>
            <p:nvPr/>
          </p:nvSpPr>
          <p:spPr>
            <a:xfrm>
              <a:off x="2843808" y="1813182"/>
              <a:ext cx="2520280" cy="6489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Política Multisectorial</a:t>
              </a:r>
              <a:endParaRPr lang="es-PE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9 Flecha derecha"/>
            <p:cNvSpPr/>
            <p:nvPr/>
          </p:nvSpPr>
          <p:spPr>
            <a:xfrm>
              <a:off x="5585859" y="1952983"/>
              <a:ext cx="720080" cy="3693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6498434" y="1952983"/>
              <a:ext cx="23762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Ejes del Plan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" name="35 Grupo"/>
          <p:cNvGrpSpPr/>
          <p:nvPr/>
        </p:nvGrpSpPr>
        <p:grpSpPr>
          <a:xfrm>
            <a:off x="1076856" y="4256221"/>
            <a:ext cx="7450023" cy="739031"/>
            <a:chOff x="324542" y="3840356"/>
            <a:chExt cx="7450023" cy="739031"/>
          </a:xfrm>
        </p:grpSpPr>
        <p:sp>
          <p:nvSpPr>
            <p:cNvPr id="12" name="11 CuadroTexto"/>
            <p:cNvSpPr txBox="1"/>
            <p:nvPr/>
          </p:nvSpPr>
          <p:spPr>
            <a:xfrm>
              <a:off x="324542" y="3933056"/>
              <a:ext cx="34553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Evaluación de Impacto de conjunto de Programas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31 Cerrar corchete"/>
            <p:cNvSpPr/>
            <p:nvPr/>
          </p:nvSpPr>
          <p:spPr>
            <a:xfrm>
              <a:off x="3779912" y="3933056"/>
              <a:ext cx="216024" cy="646331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32 Flecha derecha"/>
            <p:cNvSpPr/>
            <p:nvPr/>
          </p:nvSpPr>
          <p:spPr>
            <a:xfrm>
              <a:off x="4283968" y="4115396"/>
              <a:ext cx="1080120" cy="3693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4283968" y="3840356"/>
              <a:ext cx="8640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sobre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5398301" y="4115396"/>
              <a:ext cx="23762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600" dirty="0" smtClean="0">
                  <a:latin typeface="Arial" pitchFamily="34" charset="0"/>
                  <a:cs typeface="Arial" pitchFamily="34" charset="0"/>
                </a:rPr>
                <a:t>Ejes del Plan</a:t>
              </a:r>
              <a:endParaRPr lang="es-PE" sz="1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7575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4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b="1" dirty="0" smtClean="0">
                <a:latin typeface="Arial" pitchFamily="34" charset="0"/>
                <a:cs typeface="Arial" pitchFamily="34" charset="0"/>
              </a:rPr>
              <a:t>Impacto conjunto de programas:</a:t>
            </a:r>
          </a:p>
          <a:p>
            <a:r>
              <a:rPr lang="es-PE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s-PE" sz="2400" b="1" dirty="0" smtClean="0">
                <a:latin typeface="Arial" pitchFamily="34" charset="0"/>
                <a:cs typeface="Arial" pitchFamily="34" charset="0"/>
              </a:rPr>
              <a:t>- Problemas de diseño</a:t>
            </a:r>
          </a:p>
          <a:p>
            <a:r>
              <a:rPr lang="es-PE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s-PE" sz="2400" b="1" dirty="0" smtClean="0">
                <a:latin typeface="Arial" pitchFamily="34" charset="0"/>
                <a:cs typeface="Arial" pitchFamily="34" charset="0"/>
              </a:rPr>
              <a:t>- Problemas de articulación entre programas</a:t>
            </a:r>
            <a:endParaRPr lang="es-P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83992" y="1834911"/>
            <a:ext cx="12496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latin typeface="Arial" pitchFamily="34" charset="0"/>
                <a:cs typeface="Arial" pitchFamily="34" charset="0"/>
              </a:rPr>
              <a:t>Programa 1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97968" y="2438359"/>
            <a:ext cx="12496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latin typeface="Arial" pitchFamily="34" charset="0"/>
                <a:cs typeface="Arial" pitchFamily="34" charset="0"/>
              </a:rPr>
              <a:t>Programa 2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83992" y="3029751"/>
            <a:ext cx="12496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latin typeface="Arial" pitchFamily="34" charset="0"/>
                <a:cs typeface="Arial" pitchFamily="34" charset="0"/>
              </a:rPr>
              <a:t>Programa 3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"/>
          <p:cNvCxnSpPr>
            <a:stCxn id="3" idx="3"/>
          </p:cNvCxnSpPr>
          <p:nvPr/>
        </p:nvCxnSpPr>
        <p:spPr>
          <a:xfrm>
            <a:off x="1533688" y="2050935"/>
            <a:ext cx="1270581" cy="60344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stCxn id="5" idx="3"/>
          </p:cNvCxnSpPr>
          <p:nvPr/>
        </p:nvCxnSpPr>
        <p:spPr>
          <a:xfrm flipV="1">
            <a:off x="1533688" y="2654383"/>
            <a:ext cx="1270581" cy="59139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4" idx="3"/>
          </p:cNvCxnSpPr>
          <p:nvPr/>
        </p:nvCxnSpPr>
        <p:spPr>
          <a:xfrm>
            <a:off x="1547664" y="2654383"/>
            <a:ext cx="144016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2998710" y="247044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dirty="0" smtClean="0">
                <a:latin typeface="Arial" pitchFamily="34" charset="0"/>
                <a:cs typeface="Arial" pitchFamily="34" charset="0"/>
              </a:rPr>
              <a:t>No impactan por diseño equivocado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Flecha derecha"/>
          <p:cNvSpPr/>
          <p:nvPr/>
        </p:nvSpPr>
        <p:spPr>
          <a:xfrm>
            <a:off x="6588224" y="2470440"/>
            <a:ext cx="864096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83992" y="4089067"/>
            <a:ext cx="12496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latin typeface="Arial" pitchFamily="34" charset="0"/>
                <a:cs typeface="Arial" pitchFamily="34" charset="0"/>
              </a:rPr>
              <a:t>Programa 1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297968" y="4692515"/>
            <a:ext cx="12496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latin typeface="Arial" pitchFamily="34" charset="0"/>
                <a:cs typeface="Arial" pitchFamily="34" charset="0"/>
              </a:rPr>
              <a:t>Programa 2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283992" y="5283907"/>
            <a:ext cx="12496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latin typeface="Arial" pitchFamily="34" charset="0"/>
                <a:cs typeface="Arial" pitchFamily="34" charset="0"/>
              </a:rPr>
              <a:t>Programa 3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29 Conector recto"/>
          <p:cNvCxnSpPr>
            <a:stCxn id="27" idx="3"/>
          </p:cNvCxnSpPr>
          <p:nvPr/>
        </p:nvCxnSpPr>
        <p:spPr>
          <a:xfrm>
            <a:off x="1533688" y="4305091"/>
            <a:ext cx="1270581" cy="60344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29" idx="3"/>
          </p:cNvCxnSpPr>
          <p:nvPr/>
        </p:nvCxnSpPr>
        <p:spPr>
          <a:xfrm flipV="1">
            <a:off x="1533688" y="4908539"/>
            <a:ext cx="1270581" cy="59139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>
            <a:stCxn id="28" idx="3"/>
          </p:cNvCxnSpPr>
          <p:nvPr/>
        </p:nvCxnSpPr>
        <p:spPr>
          <a:xfrm>
            <a:off x="1547664" y="4908539"/>
            <a:ext cx="144016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2998710" y="4724596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dirty="0" smtClean="0">
                <a:latin typeface="Arial" pitchFamily="34" charset="0"/>
                <a:cs typeface="Arial" pitchFamily="34" charset="0"/>
              </a:rPr>
              <a:t>No impactan por falta de articulación</a:t>
            </a:r>
            <a:endParaRPr lang="es-P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33 Flecha derecha"/>
          <p:cNvSpPr/>
          <p:nvPr/>
        </p:nvSpPr>
        <p:spPr>
          <a:xfrm>
            <a:off x="6660232" y="4733034"/>
            <a:ext cx="864096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9211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51720" y="2636912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Muchas gracias</a:t>
            </a:r>
            <a:endParaRPr lang="es-ES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A45F-784E-462B-B44E-DC59EFB325EC}" type="slidenum">
              <a:rPr lang="es-PE" smtClean="0"/>
              <a:pPr/>
              <a:t>7</a:t>
            </a:fld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173</Words>
  <Application>Microsoft Office PowerPoint</Application>
  <PresentationFormat>Presentación en pantalla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Loreto Carolina Balbontin Nef</dc:creator>
  <cp:lastModifiedBy>aaa</cp:lastModifiedBy>
  <cp:revision>21</cp:revision>
  <dcterms:created xsi:type="dcterms:W3CDTF">2012-10-24T21:41:07Z</dcterms:created>
  <dcterms:modified xsi:type="dcterms:W3CDTF">2013-05-08T11:47:48Z</dcterms:modified>
</cp:coreProperties>
</file>